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81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LDIKTI%2010\2019\KMHS%20DALAM%20ANGKA.xlsx" TargetMode="External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LDIKTI%2010\2019\KMHS%20DALAM%20ANGKA.xlsx" TargetMode="External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LDIKTI%2010\2019\KMHS%20DALAM%20ANGKA.xlsx" TargetMode="External" /><Relationship Id="rId2" Type="http://schemas.microsoft.com/office/2011/relationships/chartColorStyle" Target="colors3.xml" /><Relationship Id="rId1" Type="http://schemas.microsoft.com/office/2011/relationships/chartStyle" Target="style3.xml" 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TA%20KEMAHASISWA%20LAMA\PROGRAM%20KEMAHASISWAAN%202021\KMHS%20DALAM%20ANGKA.xlsx" TargetMode="External" /><Relationship Id="rId2" Type="http://schemas.microsoft.com/office/2011/relationships/chartColorStyle" Target="colors4.xml" /><Relationship Id="rId1" Type="http://schemas.microsoft.com/office/2011/relationships/chartStyle" Target="style4.xml" 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LDIKTI%202022\BANTUAN%20ORMAWA\Daftar%20Bantuan%20UKM%202021%20update%20terbaru.xlsx" TargetMode="External" /><Relationship Id="rId2" Type="http://schemas.microsoft.com/office/2011/relationships/chartColorStyle" Target="colors5.xml" /><Relationship Id="rId1" Type="http://schemas.microsoft.com/office/2011/relationships/chartStyle" Target="style5.xml" 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LDIKTI%202022\BANTUAN%20ORMAWA\Daftar%20Bantuan%20UKM%202021%20update%20terbaru.xlsx" TargetMode="External" /><Relationship Id="rId2" Type="http://schemas.microsoft.com/office/2011/relationships/chartColorStyle" Target="colors6.xml" /><Relationship Id="rId1" Type="http://schemas.microsoft.com/office/2011/relationships/chartStyle" Target="style6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'INFOGRAFIS BEASISWA'!$P$28</c:f>
              <c:strCache>
                <c:ptCount val="1"/>
                <c:pt idx="0">
                  <c:v>SUMBAR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'INFOGRAFIS BEASISWA'!$O$29:$O$38</c:f>
              <c:strCache>
                <c:ptCount val="10"/>
                <c:pt idx="0">
                  <c:v>Tahun 2009</c:v>
                </c:pt>
                <c:pt idx="1">
                  <c:v>Tahun 2010</c:v>
                </c:pt>
                <c:pt idx="2">
                  <c:v>Tahun 2011</c:v>
                </c:pt>
                <c:pt idx="3">
                  <c:v>Tahun 2012</c:v>
                </c:pt>
                <c:pt idx="4">
                  <c:v>Tahun 2013</c:v>
                </c:pt>
                <c:pt idx="5">
                  <c:v>Tahun 2014</c:v>
                </c:pt>
                <c:pt idx="6">
                  <c:v>Tahun 2015</c:v>
                </c:pt>
                <c:pt idx="7">
                  <c:v>Tahun 2016</c:v>
                </c:pt>
                <c:pt idx="8">
                  <c:v>Tahun 2017</c:v>
                </c:pt>
                <c:pt idx="9">
                  <c:v>Tahun 2018</c:v>
                </c:pt>
              </c:strCache>
            </c:strRef>
          </c:cat>
          <c:val>
            <c:numRef>
              <c:f>'INFOGRAFIS BEASISWA'!$P$29:$P$38</c:f>
              <c:numCache>
                <c:formatCode>_-* #,##0_-;\-* #,##0_-;_-* "-"??_-;_-@_-</c:formatCode>
                <c:ptCount val="10"/>
                <c:pt idx="0">
                  <c:v>2325</c:v>
                </c:pt>
                <c:pt idx="1">
                  <c:v>2331</c:v>
                </c:pt>
                <c:pt idx="2">
                  <c:v>2321</c:v>
                </c:pt>
                <c:pt idx="3">
                  <c:v>1743</c:v>
                </c:pt>
                <c:pt idx="4">
                  <c:v>1723</c:v>
                </c:pt>
                <c:pt idx="5">
                  <c:v>1663</c:v>
                </c:pt>
                <c:pt idx="6">
                  <c:v>1389</c:v>
                </c:pt>
                <c:pt idx="7">
                  <c:v>1268</c:v>
                </c:pt>
                <c:pt idx="8">
                  <c:v>1374</c:v>
                </c:pt>
                <c:pt idx="9">
                  <c:v>1313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B7-4676-8592-1A91B44AAAF2}"/>
            </c:ext>
          </c:extLst>
        </c:ser>
        <c:ser>
          <c:idx val="1"/>
          <c:order val="1"/>
          <c:tx>
            <c:strRef>
              <c:f>'INFOGRAFIS BEASISWA'!$Q$28</c:f>
              <c:strCache>
                <c:ptCount val="1"/>
                <c:pt idx="0">
                  <c:v>RIAU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'INFOGRAFIS BEASISWA'!$O$29:$O$38</c:f>
              <c:strCache>
                <c:ptCount val="10"/>
                <c:pt idx="0">
                  <c:v>Tahun 2009</c:v>
                </c:pt>
                <c:pt idx="1">
                  <c:v>Tahun 2010</c:v>
                </c:pt>
                <c:pt idx="2">
                  <c:v>Tahun 2011</c:v>
                </c:pt>
                <c:pt idx="3">
                  <c:v>Tahun 2012</c:v>
                </c:pt>
                <c:pt idx="4">
                  <c:v>Tahun 2013</c:v>
                </c:pt>
                <c:pt idx="5">
                  <c:v>Tahun 2014</c:v>
                </c:pt>
                <c:pt idx="6">
                  <c:v>Tahun 2015</c:v>
                </c:pt>
                <c:pt idx="7">
                  <c:v>Tahun 2016</c:v>
                </c:pt>
                <c:pt idx="8">
                  <c:v>Tahun 2017</c:v>
                </c:pt>
                <c:pt idx="9">
                  <c:v>Tahun 2018</c:v>
                </c:pt>
              </c:strCache>
            </c:strRef>
          </c:cat>
          <c:val>
            <c:numRef>
              <c:f>'INFOGRAFIS BEASISWA'!$Q$29:$Q$38</c:f>
              <c:numCache>
                <c:formatCode>_-* #,##0_-;\-* #,##0_-;_-* "-"??_-;_-@_-</c:formatCode>
                <c:ptCount val="10"/>
                <c:pt idx="0">
                  <c:v>805</c:v>
                </c:pt>
                <c:pt idx="1">
                  <c:v>1437</c:v>
                </c:pt>
                <c:pt idx="2">
                  <c:v>1209</c:v>
                </c:pt>
                <c:pt idx="3">
                  <c:v>1184</c:v>
                </c:pt>
                <c:pt idx="4">
                  <c:v>1179</c:v>
                </c:pt>
                <c:pt idx="5">
                  <c:v>1041</c:v>
                </c:pt>
                <c:pt idx="6">
                  <c:v>856</c:v>
                </c:pt>
                <c:pt idx="7">
                  <c:v>942</c:v>
                </c:pt>
                <c:pt idx="8">
                  <c:v>1166</c:v>
                </c:pt>
                <c:pt idx="9">
                  <c:v>1440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B7-4676-8592-1A91B44AAAF2}"/>
            </c:ext>
          </c:extLst>
        </c:ser>
        <c:ser>
          <c:idx val="2"/>
          <c:order val="2"/>
          <c:tx>
            <c:strRef>
              <c:f>'INFOGRAFIS BEASISWA'!$R$28</c:f>
              <c:strCache>
                <c:ptCount val="1"/>
                <c:pt idx="0">
                  <c:v>JAMBI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'INFOGRAFIS BEASISWA'!$O$29:$O$38</c:f>
              <c:strCache>
                <c:ptCount val="10"/>
                <c:pt idx="0">
                  <c:v>Tahun 2009</c:v>
                </c:pt>
                <c:pt idx="1">
                  <c:v>Tahun 2010</c:v>
                </c:pt>
                <c:pt idx="2">
                  <c:v>Tahun 2011</c:v>
                </c:pt>
                <c:pt idx="3">
                  <c:v>Tahun 2012</c:v>
                </c:pt>
                <c:pt idx="4">
                  <c:v>Tahun 2013</c:v>
                </c:pt>
                <c:pt idx="5">
                  <c:v>Tahun 2014</c:v>
                </c:pt>
                <c:pt idx="6">
                  <c:v>Tahun 2015</c:v>
                </c:pt>
                <c:pt idx="7">
                  <c:v>Tahun 2016</c:v>
                </c:pt>
                <c:pt idx="8">
                  <c:v>Tahun 2017</c:v>
                </c:pt>
                <c:pt idx="9">
                  <c:v>Tahun 2018</c:v>
                </c:pt>
              </c:strCache>
            </c:strRef>
          </c:cat>
          <c:val>
            <c:numRef>
              <c:f>'INFOGRAFIS BEASISWA'!$R$29:$R$38</c:f>
              <c:numCache>
                <c:formatCode>_-* #,##0_-;\-* #,##0_-;_-* "-"??_-;_-@_-</c:formatCode>
                <c:ptCount val="10"/>
                <c:pt idx="0">
                  <c:v>512</c:v>
                </c:pt>
                <c:pt idx="1">
                  <c:v>780</c:v>
                </c:pt>
                <c:pt idx="2">
                  <c:v>680</c:v>
                </c:pt>
                <c:pt idx="3">
                  <c:v>679</c:v>
                </c:pt>
                <c:pt idx="4">
                  <c:v>656</c:v>
                </c:pt>
                <c:pt idx="5">
                  <c:v>607</c:v>
                </c:pt>
                <c:pt idx="6">
                  <c:v>495</c:v>
                </c:pt>
                <c:pt idx="7">
                  <c:v>436</c:v>
                </c:pt>
                <c:pt idx="8">
                  <c:v>438</c:v>
                </c:pt>
                <c:pt idx="9">
                  <c:v>527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7B7-4676-8592-1A91B44AAAF2}"/>
            </c:ext>
          </c:extLst>
        </c:ser>
        <c:ser>
          <c:idx val="3"/>
          <c:order val="3"/>
          <c:tx>
            <c:strRef>
              <c:f>'INFOGRAFIS BEASISWA'!$S$28</c:f>
              <c:strCache>
                <c:ptCount val="1"/>
                <c:pt idx="0">
                  <c:v>KEPRI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'INFOGRAFIS BEASISWA'!$O$29:$O$38</c:f>
              <c:strCache>
                <c:ptCount val="10"/>
                <c:pt idx="0">
                  <c:v>Tahun 2009</c:v>
                </c:pt>
                <c:pt idx="1">
                  <c:v>Tahun 2010</c:v>
                </c:pt>
                <c:pt idx="2">
                  <c:v>Tahun 2011</c:v>
                </c:pt>
                <c:pt idx="3">
                  <c:v>Tahun 2012</c:v>
                </c:pt>
                <c:pt idx="4">
                  <c:v>Tahun 2013</c:v>
                </c:pt>
                <c:pt idx="5">
                  <c:v>Tahun 2014</c:v>
                </c:pt>
                <c:pt idx="6">
                  <c:v>Tahun 2015</c:v>
                </c:pt>
                <c:pt idx="7">
                  <c:v>Tahun 2016</c:v>
                </c:pt>
                <c:pt idx="8">
                  <c:v>Tahun 2017</c:v>
                </c:pt>
                <c:pt idx="9">
                  <c:v>Tahun 2018</c:v>
                </c:pt>
              </c:strCache>
            </c:strRef>
          </c:cat>
          <c:val>
            <c:numRef>
              <c:f>'INFOGRAFIS BEASISWA'!$S$29:$S$38</c:f>
              <c:numCache>
                <c:formatCode>_-* #,##0_-;\-* #,##0_-;_-* "-"??_-;_-@_-</c:formatCode>
                <c:ptCount val="10"/>
                <c:pt idx="0">
                  <c:v>334</c:v>
                </c:pt>
                <c:pt idx="1">
                  <c:v>532</c:v>
                </c:pt>
                <c:pt idx="2">
                  <c:v>463</c:v>
                </c:pt>
                <c:pt idx="3">
                  <c:v>394</c:v>
                </c:pt>
                <c:pt idx="4">
                  <c:v>442</c:v>
                </c:pt>
                <c:pt idx="5">
                  <c:v>389</c:v>
                </c:pt>
                <c:pt idx="6">
                  <c:v>260</c:v>
                </c:pt>
                <c:pt idx="7">
                  <c:v>354</c:v>
                </c:pt>
                <c:pt idx="8">
                  <c:v>452</c:v>
                </c:pt>
                <c:pt idx="9">
                  <c:v>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7B7-4676-8592-1A91B44AAAF2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119030608"/>
        <c:axId val="1119032272"/>
      </c:lineChart>
      <c:catAx>
        <c:axId val="111903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032272"/>
        <c:crosses val="autoZero"/>
        <c:auto val="1"/>
        <c:lblAlgn val="ctr"/>
        <c:lblOffset val="100"/>
        <c:noMultiLvlLbl val="0"/>
      </c:catAx>
      <c:valAx>
        <c:axId val="111903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9030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'INFOGRAFIS BEASISWA'!$P$42</c:f>
              <c:strCache>
                <c:ptCount val="1"/>
                <c:pt idx="0">
                  <c:v>SUMBAR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'INFOGRAFIS BEASISWA'!$O$43:$O$53</c:f>
              <c:strCache>
                <c:ptCount val="11"/>
                <c:pt idx="0">
                  <c:v>Tahun 2012</c:v>
                </c:pt>
                <c:pt idx="1">
                  <c:v>Tahun 2013</c:v>
                </c:pt>
                <c:pt idx="2">
                  <c:v>Tahun 2014</c:v>
                </c:pt>
                <c:pt idx="3">
                  <c:v>Tahun 2015</c:v>
                </c:pt>
                <c:pt idx="4">
                  <c:v>Tahun 2016</c:v>
                </c:pt>
                <c:pt idx="5">
                  <c:v>Tahun 2017</c:v>
                </c:pt>
                <c:pt idx="6">
                  <c:v>Tahun 2018</c:v>
                </c:pt>
                <c:pt idx="7">
                  <c:v>Tahun 2019</c:v>
                </c:pt>
                <c:pt idx="8">
                  <c:v>Tahun 2020</c:v>
                </c:pt>
                <c:pt idx="9">
                  <c:v>Tahun 2021</c:v>
                </c:pt>
                <c:pt idx="10">
                  <c:v>Tahun 2022</c:v>
                </c:pt>
              </c:strCache>
            </c:strRef>
          </c:cat>
          <c:val>
            <c:numRef>
              <c:f>'INFOGRAFIS BEASISWA'!$P$43:$P$53</c:f>
              <c:numCache>
                <c:formatCode>General</c:formatCode>
                <c:ptCount val="11"/>
                <c:pt idx="0" formatCode="_(* #,##0_);_(* \(#,##0\);_(* &quot;-&quot;_);_(@_)">
                  <c:v>352</c:v>
                </c:pt>
                <c:pt idx="1">
                  <c:v>488</c:v>
                </c:pt>
                <c:pt idx="2">
                  <c:v>269</c:v>
                </c:pt>
                <c:pt idx="3">
                  <c:v>265</c:v>
                </c:pt>
                <c:pt idx="4">
                  <c:v>493</c:v>
                </c:pt>
                <c:pt idx="5">
                  <c:v>588</c:v>
                </c:pt>
                <c:pt idx="6">
                  <c:v>519</c:v>
                </c:pt>
                <c:pt idx="7">
                  <c:v>909</c:v>
                </c:pt>
                <c:pt idx="8">
                  <c:v>2142</c:v>
                </c:pt>
                <c:pt idx="9">
                  <c:v>2420</c:v>
                </c:pt>
                <c:pt idx="10">
                  <c:v>2157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15-4E17-8D64-D5DD294E7424}"/>
            </c:ext>
          </c:extLst>
        </c:ser>
        <c:ser>
          <c:idx val="1"/>
          <c:order val="1"/>
          <c:tx>
            <c:strRef>
              <c:f>'INFOGRAFIS BEASISWA'!$Q$42</c:f>
              <c:strCache>
                <c:ptCount val="1"/>
                <c:pt idx="0">
                  <c:v>RIAU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'INFOGRAFIS BEASISWA'!$O$43:$O$53</c:f>
              <c:strCache>
                <c:ptCount val="11"/>
                <c:pt idx="0">
                  <c:v>Tahun 2012</c:v>
                </c:pt>
                <c:pt idx="1">
                  <c:v>Tahun 2013</c:v>
                </c:pt>
                <c:pt idx="2">
                  <c:v>Tahun 2014</c:v>
                </c:pt>
                <c:pt idx="3">
                  <c:v>Tahun 2015</c:v>
                </c:pt>
                <c:pt idx="4">
                  <c:v>Tahun 2016</c:v>
                </c:pt>
                <c:pt idx="5">
                  <c:v>Tahun 2017</c:v>
                </c:pt>
                <c:pt idx="6">
                  <c:v>Tahun 2018</c:v>
                </c:pt>
                <c:pt idx="7">
                  <c:v>Tahun 2019</c:v>
                </c:pt>
                <c:pt idx="8">
                  <c:v>Tahun 2020</c:v>
                </c:pt>
                <c:pt idx="9">
                  <c:v>Tahun 2021</c:v>
                </c:pt>
                <c:pt idx="10">
                  <c:v>Tahun 2022</c:v>
                </c:pt>
              </c:strCache>
            </c:strRef>
          </c:cat>
          <c:val>
            <c:numRef>
              <c:f>'INFOGRAFIS BEASISWA'!$Q$43:$Q$53</c:f>
              <c:numCache>
                <c:formatCode>General</c:formatCode>
                <c:ptCount val="11"/>
                <c:pt idx="1">
                  <c:v>322</c:v>
                </c:pt>
                <c:pt idx="2">
                  <c:v>223</c:v>
                </c:pt>
                <c:pt idx="3">
                  <c:v>188</c:v>
                </c:pt>
                <c:pt idx="4">
                  <c:v>419</c:v>
                </c:pt>
                <c:pt idx="5">
                  <c:v>707</c:v>
                </c:pt>
                <c:pt idx="6">
                  <c:v>552</c:v>
                </c:pt>
                <c:pt idx="7">
                  <c:v>850</c:v>
                </c:pt>
                <c:pt idx="8">
                  <c:v>2004</c:v>
                </c:pt>
                <c:pt idx="9">
                  <c:v>1802</c:v>
                </c:pt>
                <c:pt idx="10">
                  <c:v>1640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15-4E17-8D64-D5DD294E7424}"/>
            </c:ext>
          </c:extLst>
        </c:ser>
        <c:ser>
          <c:idx val="2"/>
          <c:order val="2"/>
          <c:tx>
            <c:strRef>
              <c:f>'INFOGRAFIS BEASISWA'!$R$42</c:f>
              <c:strCache>
                <c:ptCount val="1"/>
                <c:pt idx="0">
                  <c:v>JAMBI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'INFOGRAFIS BEASISWA'!$O$43:$O$53</c:f>
              <c:strCache>
                <c:ptCount val="11"/>
                <c:pt idx="0">
                  <c:v>Tahun 2012</c:v>
                </c:pt>
                <c:pt idx="1">
                  <c:v>Tahun 2013</c:v>
                </c:pt>
                <c:pt idx="2">
                  <c:v>Tahun 2014</c:v>
                </c:pt>
                <c:pt idx="3">
                  <c:v>Tahun 2015</c:v>
                </c:pt>
                <c:pt idx="4">
                  <c:v>Tahun 2016</c:v>
                </c:pt>
                <c:pt idx="5">
                  <c:v>Tahun 2017</c:v>
                </c:pt>
                <c:pt idx="6">
                  <c:v>Tahun 2018</c:v>
                </c:pt>
                <c:pt idx="7">
                  <c:v>Tahun 2019</c:v>
                </c:pt>
                <c:pt idx="8">
                  <c:v>Tahun 2020</c:v>
                </c:pt>
                <c:pt idx="9">
                  <c:v>Tahun 2021</c:v>
                </c:pt>
                <c:pt idx="10">
                  <c:v>Tahun 2022</c:v>
                </c:pt>
              </c:strCache>
            </c:strRef>
          </c:cat>
          <c:val>
            <c:numRef>
              <c:f>'INFOGRAFIS BEASISWA'!$R$43:$R$53</c:f>
              <c:numCache>
                <c:formatCode>General</c:formatCode>
                <c:ptCount val="11"/>
                <c:pt idx="1">
                  <c:v>58</c:v>
                </c:pt>
                <c:pt idx="2">
                  <c:v>48</c:v>
                </c:pt>
                <c:pt idx="3">
                  <c:v>54</c:v>
                </c:pt>
                <c:pt idx="4">
                  <c:v>46</c:v>
                </c:pt>
                <c:pt idx="5">
                  <c:v>184</c:v>
                </c:pt>
                <c:pt idx="6">
                  <c:v>361</c:v>
                </c:pt>
                <c:pt idx="7">
                  <c:v>453</c:v>
                </c:pt>
                <c:pt idx="8">
                  <c:v>813</c:v>
                </c:pt>
                <c:pt idx="9">
                  <c:v>299</c:v>
                </c:pt>
                <c:pt idx="10">
                  <c:v>699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15-4E17-8D64-D5DD294E7424}"/>
            </c:ext>
          </c:extLst>
        </c:ser>
        <c:ser>
          <c:idx val="3"/>
          <c:order val="3"/>
          <c:tx>
            <c:strRef>
              <c:f>'INFOGRAFIS BEASISWA'!$S$42</c:f>
              <c:strCache>
                <c:ptCount val="1"/>
                <c:pt idx="0">
                  <c:v>KEPRI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'INFOGRAFIS BEASISWA'!$O$43:$O$53</c:f>
              <c:strCache>
                <c:ptCount val="11"/>
                <c:pt idx="0">
                  <c:v>Tahun 2012</c:v>
                </c:pt>
                <c:pt idx="1">
                  <c:v>Tahun 2013</c:v>
                </c:pt>
                <c:pt idx="2">
                  <c:v>Tahun 2014</c:v>
                </c:pt>
                <c:pt idx="3">
                  <c:v>Tahun 2015</c:v>
                </c:pt>
                <c:pt idx="4">
                  <c:v>Tahun 2016</c:v>
                </c:pt>
                <c:pt idx="5">
                  <c:v>Tahun 2017</c:v>
                </c:pt>
                <c:pt idx="6">
                  <c:v>Tahun 2018</c:v>
                </c:pt>
                <c:pt idx="7">
                  <c:v>Tahun 2019</c:v>
                </c:pt>
                <c:pt idx="8">
                  <c:v>Tahun 2020</c:v>
                </c:pt>
                <c:pt idx="9">
                  <c:v>Tahun 2021</c:v>
                </c:pt>
                <c:pt idx="10">
                  <c:v>Tahun 2022</c:v>
                </c:pt>
              </c:strCache>
            </c:strRef>
          </c:cat>
          <c:val>
            <c:numRef>
              <c:f>'INFOGRAFIS BEASISWA'!$S$43:$S$53</c:f>
              <c:numCache>
                <c:formatCode>General</c:formatCode>
                <c:ptCount val="11"/>
                <c:pt idx="1">
                  <c:v>15</c:v>
                </c:pt>
                <c:pt idx="2">
                  <c:v>33</c:v>
                </c:pt>
                <c:pt idx="3">
                  <c:v>23</c:v>
                </c:pt>
                <c:pt idx="4">
                  <c:v>195</c:v>
                </c:pt>
                <c:pt idx="5">
                  <c:v>74</c:v>
                </c:pt>
                <c:pt idx="6">
                  <c:v>56</c:v>
                </c:pt>
                <c:pt idx="7">
                  <c:v>114</c:v>
                </c:pt>
                <c:pt idx="8">
                  <c:v>451</c:v>
                </c:pt>
                <c:pt idx="9">
                  <c:v>646</c:v>
                </c:pt>
                <c:pt idx="10">
                  <c:v>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F15-4E17-8D64-D5DD294E7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34154592"/>
        <c:axId val="1634152928"/>
      </c:lineChart>
      <c:catAx>
        <c:axId val="163415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152928"/>
        <c:crosses val="autoZero"/>
        <c:auto val="1"/>
        <c:lblAlgn val="ctr"/>
        <c:lblOffset val="100"/>
        <c:noMultiLvlLbl val="0"/>
      </c:catAx>
      <c:valAx>
        <c:axId val="1634152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1545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'INFOGRAFIS BEASISWA'!$V$28</c:f>
              <c:strCache>
                <c:ptCount val="1"/>
                <c:pt idx="0">
                  <c:v>SUMBAR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'INFOGRAFIS BEASISWA'!$U$29:$U$30</c:f>
              <c:strCache>
                <c:ptCount val="2"/>
                <c:pt idx="0">
                  <c:v>Tahun 2020</c:v>
                </c:pt>
                <c:pt idx="1">
                  <c:v>Tahun 2021</c:v>
                </c:pt>
              </c:strCache>
            </c:strRef>
          </c:cat>
          <c:val>
            <c:numRef>
              <c:f>'INFOGRAFIS BEASISWA'!$V$29:$V$30</c:f>
              <c:numCache>
                <c:formatCode>General</c:formatCode>
                <c:ptCount val="2"/>
                <c:pt idx="0">
                  <c:v>5490</c:v>
                </c:pt>
                <c:pt idx="1">
                  <c:v>8078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38-47E3-9830-890290AA1825}"/>
            </c:ext>
          </c:extLst>
        </c:ser>
        <c:ser>
          <c:idx val="1"/>
          <c:order val="1"/>
          <c:tx>
            <c:strRef>
              <c:f>'INFOGRAFIS BEASISWA'!$W$28</c:f>
              <c:strCache>
                <c:ptCount val="1"/>
                <c:pt idx="0">
                  <c:v>RIAU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'INFOGRAFIS BEASISWA'!$U$29:$U$30</c:f>
              <c:strCache>
                <c:ptCount val="2"/>
                <c:pt idx="0">
                  <c:v>Tahun 2020</c:v>
                </c:pt>
                <c:pt idx="1">
                  <c:v>Tahun 2021</c:v>
                </c:pt>
              </c:strCache>
            </c:strRef>
          </c:cat>
          <c:val>
            <c:numRef>
              <c:f>'INFOGRAFIS BEASISWA'!$W$29:$W$30</c:f>
              <c:numCache>
                <c:formatCode>General</c:formatCode>
                <c:ptCount val="2"/>
                <c:pt idx="0">
                  <c:v>6501</c:v>
                </c:pt>
                <c:pt idx="1">
                  <c:v>4581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38-47E3-9830-890290AA1825}"/>
            </c:ext>
          </c:extLst>
        </c:ser>
        <c:ser>
          <c:idx val="2"/>
          <c:order val="2"/>
          <c:tx>
            <c:strRef>
              <c:f>'INFOGRAFIS BEASISWA'!$X$28</c:f>
              <c:strCache>
                <c:ptCount val="1"/>
                <c:pt idx="0">
                  <c:v>JAMBI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'INFOGRAFIS BEASISWA'!$U$29:$U$30</c:f>
              <c:strCache>
                <c:ptCount val="2"/>
                <c:pt idx="0">
                  <c:v>Tahun 2020</c:v>
                </c:pt>
                <c:pt idx="1">
                  <c:v>Tahun 2021</c:v>
                </c:pt>
              </c:strCache>
            </c:strRef>
          </c:cat>
          <c:val>
            <c:numRef>
              <c:f>'INFOGRAFIS BEASISWA'!$X$29:$X$30</c:f>
              <c:numCache>
                <c:formatCode>General</c:formatCode>
                <c:ptCount val="2"/>
                <c:pt idx="0">
                  <c:v>1898</c:v>
                </c:pt>
                <c:pt idx="1">
                  <c:v>1449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38-47E3-9830-890290AA1825}"/>
            </c:ext>
          </c:extLst>
        </c:ser>
        <c:ser>
          <c:idx val="3"/>
          <c:order val="3"/>
          <c:tx>
            <c:strRef>
              <c:f>'INFOGRAFIS BEASISWA'!$Y$28</c:f>
              <c:strCache>
                <c:ptCount val="1"/>
                <c:pt idx="0">
                  <c:v>KEPRI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'INFOGRAFIS BEASISWA'!$U$29:$U$30</c:f>
              <c:strCache>
                <c:ptCount val="2"/>
                <c:pt idx="0">
                  <c:v>Tahun 2020</c:v>
                </c:pt>
                <c:pt idx="1">
                  <c:v>Tahun 2021</c:v>
                </c:pt>
              </c:strCache>
            </c:strRef>
          </c:cat>
          <c:val>
            <c:numRef>
              <c:f>'INFOGRAFIS BEASISWA'!$Y$29:$Y$30</c:f>
              <c:numCache>
                <c:formatCode>General</c:formatCode>
                <c:ptCount val="2"/>
                <c:pt idx="0">
                  <c:v>1528</c:v>
                </c:pt>
                <c:pt idx="1">
                  <c:v>3698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38-47E3-9830-890290AA18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5691712"/>
        <c:axId val="455692544"/>
      </c:barChart>
      <c:catAx>
        <c:axId val="45569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2544"/>
        <c:crosses val="autoZero"/>
        <c:auto val="1"/>
        <c:lblAlgn val="ctr"/>
        <c:lblOffset val="100"/>
        <c:noMultiLvlLbl val="0"/>
      </c:catAx>
      <c:valAx>
        <c:axId val="45569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PKM!$T$2</c:f>
              <c:strCache>
                <c:ptCount val="1"/>
                <c:pt idx="0">
                  <c:v>JUMLAH JUDUL HIBAH PKM DIDANAI KEMENTERIAN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PKM!$S$3:$S$12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PKM!$T$3:$T$12</c:f>
              <c:numCache>
                <c:formatCode>General</c:formatCode>
                <c:ptCount val="10"/>
                <c:pt idx="0">
                  <c:v>18</c:v>
                </c:pt>
                <c:pt idx="1">
                  <c:v>32</c:v>
                </c:pt>
                <c:pt idx="2">
                  <c:v>37</c:v>
                </c:pt>
                <c:pt idx="3">
                  <c:v>24</c:v>
                </c:pt>
                <c:pt idx="4">
                  <c:v>29</c:v>
                </c:pt>
                <c:pt idx="5">
                  <c:v>28</c:v>
                </c:pt>
                <c:pt idx="6">
                  <c:v>71</c:v>
                </c:pt>
                <c:pt idx="7">
                  <c:v>51</c:v>
                </c:pt>
                <c:pt idx="8">
                  <c:v>82</c:v>
                </c:pt>
                <c:pt idx="9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98-4DB8-8243-727EA4C4702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99692536"/>
        <c:axId val="499695736"/>
      </c:lineChart>
      <c:catAx>
        <c:axId val="499692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695736"/>
        <c:crosses val="autoZero"/>
        <c:auto val="1"/>
        <c:lblAlgn val="ctr"/>
        <c:lblOffset val="100"/>
        <c:noMultiLvlLbl val="0"/>
      </c:catAx>
      <c:valAx>
        <c:axId val="499695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692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[Daftar Bantuan UKM 2021 update terbaru.xlsx]Sheet1!PivotTable1</c:name>
    <c:fmtId val="5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Sheet1!$B$3:$B$4</c:f>
              <c:strCache>
                <c:ptCount val="1"/>
                <c:pt idx="0">
                  <c:v>2021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Sheet1!$A$5:$A$16</c:f>
              <c:strCache>
                <c:ptCount val="11"/>
                <c:pt idx="0">
                  <c:v>Festival</c:v>
                </c:pt>
                <c:pt idx="1">
                  <c:v>Kegiatan, Kompetisi, Seminar</c:v>
                </c:pt>
                <c:pt idx="2">
                  <c:v>Kompetesi</c:v>
                </c:pt>
                <c:pt idx="3">
                  <c:v>Kompetisi</c:v>
                </c:pt>
                <c:pt idx="4">
                  <c:v>Kreatifitas</c:v>
                </c:pt>
                <c:pt idx="5">
                  <c:v>Kreativitas</c:v>
                </c:pt>
                <c:pt idx="6">
                  <c:v>Minat &amp; Bakat</c:v>
                </c:pt>
                <c:pt idx="7">
                  <c:v>Pelatihan</c:v>
                </c:pt>
                <c:pt idx="8">
                  <c:v>Pengabdian Masyarakat </c:v>
                </c:pt>
                <c:pt idx="9">
                  <c:v>Seminar</c:v>
                </c:pt>
                <c:pt idx="10">
                  <c:v>Webinar</c:v>
                </c:pt>
              </c:strCache>
            </c:strRef>
          </c:cat>
          <c:val>
            <c:numRef>
              <c:f>Sheet1!$B$5:$B$16</c:f>
              <c:numCache>
                <c:formatCode>General</c:formatCode>
                <c:ptCount val="11"/>
                <c:pt idx="1">
                  <c:v>3</c:v>
                </c:pt>
                <c:pt idx="2">
                  <c:v>1</c:v>
                </c:pt>
                <c:pt idx="3">
                  <c:v>7</c:v>
                </c:pt>
                <c:pt idx="5">
                  <c:v>6</c:v>
                </c:pt>
                <c:pt idx="6">
                  <c:v>2</c:v>
                </c:pt>
                <c:pt idx="7">
                  <c:v>4</c:v>
                </c:pt>
                <c:pt idx="8">
                  <c:v>1</c:v>
                </c:pt>
                <c:pt idx="9">
                  <c:v>2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C3-4721-AA37-E6C3ED29C94E}"/>
            </c:ext>
          </c:extLst>
        </c:ser>
        <c:ser>
          <c:idx val="1"/>
          <c:order val="1"/>
          <c:tx>
            <c:strRef>
              <c:f>Sheet1!$C$3:$C$4</c:f>
              <c:strCache>
                <c:ptCount val="1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Sheet1!$A$5:$A$16</c:f>
              <c:strCache>
                <c:ptCount val="11"/>
                <c:pt idx="0">
                  <c:v>Festival</c:v>
                </c:pt>
                <c:pt idx="1">
                  <c:v>Kegiatan, Kompetisi, Seminar</c:v>
                </c:pt>
                <c:pt idx="2">
                  <c:v>Kompetesi</c:v>
                </c:pt>
                <c:pt idx="3">
                  <c:v>Kompetisi</c:v>
                </c:pt>
                <c:pt idx="4">
                  <c:v>Kreatifitas</c:v>
                </c:pt>
                <c:pt idx="5">
                  <c:v>Kreativitas</c:v>
                </c:pt>
                <c:pt idx="6">
                  <c:v>Minat &amp; Bakat</c:v>
                </c:pt>
                <c:pt idx="7">
                  <c:v>Pelatihan</c:v>
                </c:pt>
                <c:pt idx="8">
                  <c:v>Pengabdian Masyarakat </c:v>
                </c:pt>
                <c:pt idx="9">
                  <c:v>Seminar</c:v>
                </c:pt>
                <c:pt idx="10">
                  <c:v>Webinar</c:v>
                </c:pt>
              </c:strCache>
            </c:strRef>
          </c:cat>
          <c:val>
            <c:numRef>
              <c:f>Sheet1!$C$5:$C$16</c:f>
              <c:numCache>
                <c:formatCode>General</c:formatCode>
                <c:ptCount val="11"/>
                <c:pt idx="0">
                  <c:v>3</c:v>
                </c:pt>
                <c:pt idx="3">
                  <c:v>16</c:v>
                </c:pt>
                <c:pt idx="4">
                  <c:v>2</c:v>
                </c:pt>
                <c:pt idx="7">
                  <c:v>6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C3-4721-AA37-E6C3ED29C9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60101152"/>
        <c:axId val="1660101632"/>
      </c:barChart>
      <c:catAx>
        <c:axId val="166010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0101632"/>
        <c:crosses val="autoZero"/>
        <c:auto val="1"/>
        <c:lblAlgn val="ctr"/>
        <c:lblOffset val="100"/>
        <c:noMultiLvlLbl val="0"/>
      </c:catAx>
      <c:valAx>
        <c:axId val="1660101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010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[Daftar Bantuan UKM 2021 update terbaru.xlsx]Sheet1!PivotTable2</c:name>
    <c:fmtId val="9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Sheet1!$B$23:$B$24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Sheet1!$A$25:$A$36</c:f>
              <c:strCache>
                <c:ptCount val="11"/>
                <c:pt idx="0">
                  <c:v>Festival</c:v>
                </c:pt>
                <c:pt idx="1">
                  <c:v>Kegiatan, Kompetisi, Seminar</c:v>
                </c:pt>
                <c:pt idx="2">
                  <c:v>Kompetesi</c:v>
                </c:pt>
                <c:pt idx="3">
                  <c:v>Kompetisi</c:v>
                </c:pt>
                <c:pt idx="4">
                  <c:v>Kreatifitas</c:v>
                </c:pt>
                <c:pt idx="5">
                  <c:v>Kreativitas</c:v>
                </c:pt>
                <c:pt idx="6">
                  <c:v>Minat &amp; Bakat</c:v>
                </c:pt>
                <c:pt idx="7">
                  <c:v>Pelatihan</c:v>
                </c:pt>
                <c:pt idx="8">
                  <c:v>Pengabdian Masyarakat </c:v>
                </c:pt>
                <c:pt idx="9">
                  <c:v>Seminar</c:v>
                </c:pt>
                <c:pt idx="10">
                  <c:v>Webinar</c:v>
                </c:pt>
              </c:strCache>
            </c:strRef>
          </c:cat>
          <c:val>
            <c:numRef>
              <c:f>Sheet1!$B$25:$B$36</c:f>
              <c:numCache>
                <c:formatCode>_(* #,##0.00_);_(* \(#,##0.00\);_(* "-"??_);_(@_)</c:formatCode>
                <c:ptCount val="11"/>
                <c:pt idx="1">
                  <c:v>7000000</c:v>
                </c:pt>
                <c:pt idx="2">
                  <c:v>5000000</c:v>
                </c:pt>
                <c:pt idx="3">
                  <c:v>25000000</c:v>
                </c:pt>
                <c:pt idx="5">
                  <c:v>25000000</c:v>
                </c:pt>
                <c:pt idx="6">
                  <c:v>10000000</c:v>
                </c:pt>
                <c:pt idx="7">
                  <c:v>13500000</c:v>
                </c:pt>
                <c:pt idx="8">
                  <c:v>1000000</c:v>
                </c:pt>
                <c:pt idx="9">
                  <c:v>8000000</c:v>
                </c:pt>
                <c:pt idx="10">
                  <c:v>20000000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3D-4865-ABD6-FF4195D9A691}"/>
            </c:ext>
          </c:extLst>
        </c:ser>
        <c:ser>
          <c:idx val="1"/>
          <c:order val="1"/>
          <c:tx>
            <c:strRef>
              <c:f>Sheet1!$C$23:$C$24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Sheet1!$A$25:$A$36</c:f>
              <c:strCache>
                <c:ptCount val="11"/>
                <c:pt idx="0">
                  <c:v>Festival</c:v>
                </c:pt>
                <c:pt idx="1">
                  <c:v>Kegiatan, Kompetisi, Seminar</c:v>
                </c:pt>
                <c:pt idx="2">
                  <c:v>Kompetesi</c:v>
                </c:pt>
                <c:pt idx="3">
                  <c:v>Kompetisi</c:v>
                </c:pt>
                <c:pt idx="4">
                  <c:v>Kreatifitas</c:v>
                </c:pt>
                <c:pt idx="5">
                  <c:v>Kreativitas</c:v>
                </c:pt>
                <c:pt idx="6">
                  <c:v>Minat &amp; Bakat</c:v>
                </c:pt>
                <c:pt idx="7">
                  <c:v>Pelatihan</c:v>
                </c:pt>
                <c:pt idx="8">
                  <c:v>Pengabdian Masyarakat </c:v>
                </c:pt>
                <c:pt idx="9">
                  <c:v>Seminar</c:v>
                </c:pt>
                <c:pt idx="10">
                  <c:v>Webinar</c:v>
                </c:pt>
              </c:strCache>
            </c:strRef>
          </c:cat>
          <c:val>
            <c:numRef>
              <c:f>Sheet1!$C$25:$C$36</c:f>
              <c:numCache>
                <c:formatCode>General</c:formatCode>
                <c:ptCount val="11"/>
                <c:pt idx="0" formatCode="_(* #,##0.00_);_(* \(#,##0.00\);_(* &quot;-&quot;??_);_(@_)">
                  <c:v>13400000</c:v>
                </c:pt>
                <c:pt idx="3" formatCode="_(* #,##0.00_);_(* \(#,##0.00\);_(* &quot;-&quot;??_);_(@_)">
                  <c:v>59800000</c:v>
                </c:pt>
                <c:pt idx="4" formatCode="_(* #,##0.00_);_(* \(#,##0.00\);_(* &quot;-&quot;??_);_(@_)">
                  <c:v>6000000</c:v>
                </c:pt>
                <c:pt idx="7" formatCode="_(* #,##0.00_);_(* \(#,##0.00\);_(* &quot;-&quot;??_);_(@_)">
                  <c:v>21800000</c:v>
                </c:pt>
                <c:pt idx="9" formatCode="_(* #,##0.00_);_(* \(#,##0.00\);_(* &quot;-&quot;??_);_(@_)">
                  <c:v>9000000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3D-4865-ABD6-FF4195D9A6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5103584"/>
        <c:axId val="1975104064"/>
      </c:barChart>
      <c:catAx>
        <c:axId val="197510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04064"/>
        <c:crosses val="autoZero"/>
        <c:auto val="1"/>
        <c:lblAlgn val="ctr"/>
        <c:lblOffset val="100"/>
        <c:noMultiLvlLbl val="0"/>
      </c:catAx>
      <c:valAx>
        <c:axId val="1975104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510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7646C-A9DE-49F7-90DB-9ED03F927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74F2B0-2627-42E7-AFB1-ECFF10967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6B574-D207-49EC-8D52-05FB67C5F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59C52-A466-4D2E-B393-34BFFCA7C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C56E5-FBD3-42DF-B3C7-C6984533F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8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DB254-B9BF-43F5-9754-EEF49623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6B6FE-3EBA-4BC1-B67A-D1CE9C849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9C95-1465-46E9-9C5A-7DE26654E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9143C-4F88-4A26-AFE5-8A38EDDD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FBFD5-1CA8-4CED-B3C9-8A3B1D28F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16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457C0A-2C62-46F7-A050-29B6CCDD1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6678B-183E-430D-8DB8-548ADF0A6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7CDFB-575D-4C94-BCCC-10B7548D4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66189-7480-49F8-B644-53F46FC4C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21D37-AD8E-4A9A-BE67-6698E1ED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36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E27AD-7CC3-4E88-947F-70A55A2AB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24A2F-BA41-4138-BB73-ACD447652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C507D-56E2-4F22-A03D-D6BB8390E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C61ED-BB24-402F-84DE-446F9A689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10394-8612-4B00-AA49-E17369214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29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3FC5D-3482-46B2-8507-8C90FFF93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DF860-1988-4FA0-B47B-181C93441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90C5E-DF8F-4F3A-B4D1-EA4FC085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01410-8972-4848-96BD-2F49A8B7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85D9F-CD7B-43B2-9031-8832F9291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8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DDA02-A35D-4C7E-9489-844C5AD2F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3855-53E7-454B-890F-C6F4FB84B3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0F1C8-402D-48E0-876B-1090011B5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AA807-EF2A-4089-A42E-12A078073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BFDD4-C129-4788-9C59-119A5A12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30C955-8B04-439E-9C1C-9DD6D9608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37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57BB7-D205-4465-AF5C-AD399AE82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BDBB1-592A-4F19-92C6-5F18C0844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2918F-2E35-4447-A61D-865ECA005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10EC3A-5B0A-4D52-A9EB-AEEBAB5E4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EB6FE-A5E9-4537-853A-4CA4DE4B7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BD7C24-3586-43E9-8FCF-F2E7D297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836AE3-AD8D-4EA1-AFE7-72834ABB7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C0E693-2009-4933-9A96-C4367B3C4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9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BEFB8-28B0-47A2-BF91-CC2E2F118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738B8-8ABF-49B9-9865-E5848C3C0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8A2EBE-69E8-4757-B6DF-79642DD7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3C0D4B-2C6F-4135-8A10-1A9C461A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2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8B503-81B9-49AF-B9D4-BA917350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82E28E-C9BD-475D-870A-BD96917F6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EA513-2EBE-4115-A9A3-E17B4767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366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7A414-E3D1-4AFD-A951-F5ADF6093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B2809-7982-4083-97F4-0A09C87F4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D1180-AED7-4530-9C34-F3A846A9D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CCEE6-5DB3-4120-A8E6-DF579C090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2ED4F7-F072-401D-B01A-6D68B9D5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B8FD9-CEDC-435B-B911-C830BC6A9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814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22AE3-C12F-4931-A96A-8012DA2B3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8B3FA1-9691-4440-BAEF-48C35326B7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5B607-7891-4DE9-85F8-D8BAF733A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374A6-7602-4AF7-955A-058DF1C6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59ED8-67F1-40A9-85C4-DCEE1BE23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90A96-9587-41BF-96A9-85D40317C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9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3FDAB9-1563-47A9-ACAB-ACAF83F3E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E50EC-0E0F-4976-BB21-E5D681810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943A1-82F8-4866-BB7F-91670CE27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B444D-80D3-4DDD-ADD9-7529621EE70C}" type="datetimeFigureOut">
              <a:rPr lang="en-GB" smtClean="0"/>
              <a:t>15/06/2023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FB5CE-BB33-4CA5-A780-0AB7083855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70EB8-48CC-4F85-BF50-525E03E13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CC5A8-AB58-492D-A298-3F1F38836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5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 /><Relationship Id="rId2" Type="http://schemas.openxmlformats.org/officeDocument/2006/relationships/image" Target="../media/image2.emf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emf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EED853-76E9-4DEC-897F-0A17947D3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id-ID" sz="4800" dirty="0" err="1">
                <a:solidFill>
                  <a:srgbClr val="FFFFFF"/>
                </a:solidFill>
              </a:rPr>
              <a:t>Infografis</a:t>
            </a:r>
            <a:r>
              <a:rPr lang="id-ID" sz="4800" dirty="0">
                <a:solidFill>
                  <a:srgbClr val="FFFFFF"/>
                </a:solidFill>
              </a:rPr>
              <a:t> Beasiswa</a:t>
            </a:r>
            <a:br>
              <a:rPr lang="id-ID" sz="4800" dirty="0">
                <a:solidFill>
                  <a:srgbClr val="FFFFFF"/>
                </a:solidFill>
              </a:rPr>
            </a:br>
            <a:r>
              <a:rPr lang="id-ID" sz="4800" dirty="0">
                <a:solidFill>
                  <a:srgbClr val="FFFFFF"/>
                </a:solidFill>
              </a:rPr>
              <a:t>Tahun 2009-202</a:t>
            </a:r>
            <a:r>
              <a:rPr lang="en-US" sz="4800" dirty="0">
                <a:solidFill>
                  <a:srgbClr val="FFFFFF"/>
                </a:solidFill>
              </a:rPr>
              <a:t>2</a:t>
            </a:r>
            <a:endParaRPr lang="en-GB" sz="48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CADF4-B436-4D97-AC43-2A3006A35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25" y="4551903"/>
            <a:ext cx="11791949" cy="2115597"/>
          </a:xfrm>
        </p:spPr>
        <p:txBody>
          <a:bodyPr anchor="ctr">
            <a:normAutofit fontScale="85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d-ID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Kementerian Pendidikan, Kebudayaan, Riset, dan Teknologi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d-ID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Lembaga Layanan Pendidikan Tinggi Wilayah X</a:t>
            </a:r>
            <a:endParaRPr lang="id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Jalan Khatib Sulaiman, Kota Padang, Kode Pos 25137, Telepon/</a:t>
            </a:r>
            <a:r>
              <a:rPr lang="id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Fax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0751-7056737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Laman: http://lldikti10.id/id/ Email: info.lldikti10@kemdikbud.go.id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FD9760A-CA9A-4B5C-8538-F00A0FDD8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023" y="241570"/>
            <a:ext cx="2502916" cy="250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0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0D7530-59A8-4650-F157-2CA06B98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 fontScale="90000"/>
          </a:bodyPr>
          <a:lstStyle/>
          <a:p>
            <a:r>
              <a:rPr lang="en-US" sz="4000" dirty="0"/>
              <a:t>Jumlah </a:t>
            </a:r>
            <a:r>
              <a:rPr lang="en-US" sz="4000" dirty="0" err="1"/>
              <a:t>Besaran</a:t>
            </a:r>
            <a:r>
              <a:rPr lang="en-US" sz="4000" dirty="0"/>
              <a:t> Dana Bantuan Ormawa yang </a:t>
            </a:r>
            <a:r>
              <a:rPr lang="en-US" sz="4000" dirty="0" err="1"/>
              <a:t>didanai</a:t>
            </a:r>
            <a:r>
              <a:rPr lang="en-US" sz="4000" dirty="0"/>
              <a:t> Tahun 2021-2022</a:t>
            </a:r>
            <a:endParaRPr lang="id-ID" sz="4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786BA23C-1DCD-7C64-A9E9-E799BEA27E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576552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177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684F27-6762-4882-A958-4E7A742AA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Beasiswa PPA &amp; BBM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32CE447A-C93A-4BE3-AC02-D7AED49A61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5550"/>
              </p:ext>
            </p:extLst>
          </p:nvPr>
        </p:nvGraphicFramePr>
        <p:xfrm>
          <a:off x="643467" y="1675227"/>
          <a:ext cx="10905066" cy="4976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430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26C06-2E98-4713-BF12-199026114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id-ID" sz="3600" b="1" dirty="0"/>
              <a:t>Bidikmisi/KIP-Kuliah</a:t>
            </a:r>
            <a:endParaRPr lang="en-GB" sz="36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87FC0CD-47C3-40B8-938A-AF3892E0A1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42685"/>
              </p:ext>
            </p:extLst>
          </p:nvPr>
        </p:nvGraphicFramePr>
        <p:xfrm>
          <a:off x="838200" y="1290320"/>
          <a:ext cx="10515600" cy="5245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349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2CFE54-9E81-45ED-AC82-EB650589B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097280"/>
            <a:ext cx="3796306" cy="4666207"/>
          </a:xfrm>
        </p:spPr>
        <p:txBody>
          <a:bodyPr anchor="ctr">
            <a:normAutofit/>
          </a:bodyPr>
          <a:lstStyle/>
          <a:p>
            <a:r>
              <a:rPr lang="id-ID" sz="4800"/>
              <a:t>Bantuan UKT/SPP</a:t>
            </a:r>
            <a:endParaRPr lang="en-GB" sz="4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377ECCC2-8FB5-425D-97E0-33769E4971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053342"/>
              </p:ext>
            </p:extLst>
          </p:nvPr>
        </p:nvGraphicFramePr>
        <p:xfrm>
          <a:off x="5431536" y="1014153"/>
          <a:ext cx="5918184" cy="4979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8939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2">
            <a:extLst>
              <a:ext uri="{FF2B5EF4-FFF2-40B4-BE49-F238E27FC236}">
                <a16:creationId xmlns:a16="http://schemas.microsoft.com/office/drawing/2014/main" id="{7C98A213-5994-475E-B327-DC6EC27FB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B41032-EFAD-4DB9-AEBC-4A90E7482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670218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/>
              <a:t>Detail</a:t>
            </a:r>
          </a:p>
        </p:txBody>
      </p:sp>
      <p:sp>
        <p:nvSpPr>
          <p:cNvPr id="44" name="sketch line">
            <a:extLst>
              <a:ext uri="{FF2B5EF4-FFF2-40B4-BE49-F238E27FC236}">
                <a16:creationId xmlns:a16="http://schemas.microsoft.com/office/drawing/2014/main" id="{4B030A0D-0DAD-4A99-89BB-419527D6A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9376" y="1800088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37051EF-A389-4EB1-ACDB-CEC5E75AAC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" y="3278927"/>
            <a:ext cx="3758184" cy="228175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5E6B3F-B1FF-4671-8FF3-CBE929A0C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6908" y="3306048"/>
            <a:ext cx="3758184" cy="22275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AB93DED-992C-4A10-A104-1DA2AD08E1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208" y="3996934"/>
            <a:ext cx="3758184" cy="84574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DF1CA6-BCB5-4B05-B245-2453F288AFDA}"/>
              </a:ext>
            </a:extLst>
          </p:cNvPr>
          <p:cNvSpPr/>
          <p:nvPr/>
        </p:nvSpPr>
        <p:spPr>
          <a:xfrm>
            <a:off x="572677" y="2640188"/>
            <a:ext cx="30932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Bidikmisi/KIP-Kuliah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7034C34-6AF0-4EC7-8657-DE97B3F3C972}"/>
              </a:ext>
            </a:extLst>
          </p:cNvPr>
          <p:cNvSpPr/>
          <p:nvPr/>
        </p:nvSpPr>
        <p:spPr>
          <a:xfrm>
            <a:off x="4701598" y="2646045"/>
            <a:ext cx="29608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Beasiswa PPA-BBM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B9BF1AB-2C6B-4AAE-A27B-BB37FBAFA760}"/>
              </a:ext>
            </a:extLst>
          </p:cNvPr>
          <p:cNvSpPr/>
          <p:nvPr/>
        </p:nvSpPr>
        <p:spPr>
          <a:xfrm>
            <a:off x="8651015" y="3278927"/>
            <a:ext cx="27385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Bantuan UKT/SPP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967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A976E23-29EC-4E20-9EF6-B7CC4A821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5FCEC6-E657-46F1-925F-13ED19212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037B6F1-6E0E-4B3A-9C8C-5C760B9A4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C61A116-B0D0-46CE-AD62-88CB98896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961F17C-39C3-41AD-BB0A-2462DEA5D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793267A-A22C-4A15-A827-12AF58839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057997E-E930-453E-A3BF-3D9FE3188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C86E5D9-6D7D-43E0-9D09-F04E553440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595859C-E2B7-4685-AD44-51AD6D980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6EED853-76E9-4DEC-897F-0A17947D3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5" y="630936"/>
            <a:ext cx="6180831" cy="2742140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Infografis</a:t>
            </a: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Hibah</a:t>
            </a:r>
            <a:r>
              <a:rPr lang="en-US" sz="4800" dirty="0">
                <a:solidFill>
                  <a:schemeClr val="bg1"/>
                </a:solidFill>
              </a:rPr>
              <a:t> Program </a:t>
            </a:r>
            <a:r>
              <a:rPr lang="en-US" sz="4800" dirty="0" err="1">
                <a:solidFill>
                  <a:schemeClr val="bg1"/>
                </a:solidFill>
              </a:rPr>
              <a:t>Kreativitas</a:t>
            </a:r>
            <a:r>
              <a:rPr lang="en-US" sz="4800" dirty="0">
                <a:solidFill>
                  <a:schemeClr val="bg1"/>
                </a:solidFill>
              </a:rPr>
              <a:t> Mahasiswa (PKM)</a:t>
            </a:r>
            <a:b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Tahun 2013-2022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F0BDB76-BCEC-498E-BA26-C763CD9FA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D8DF5DF-A251-4BC2-8965-4EDDD01FC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930D52D-708D-43A1-B073-469EFDB02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82491CB-6849-43BB-926B-D979A3DB09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1251642-9512-4A11-9670-BD1C3A99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D277633-FF55-420D-87BC-0CB11FD6D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1452CEF2-C9EC-4C15-99E4-C781AB08A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00459E6-26A3-4EAC-A34C-D0792D88C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264D5E9-C8D4-444A-8B1B-C11FB47CB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DD99233-66AB-4E60-AF8A-A3259E6A4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4E8492A-EE2A-4BE3-A4B2-2BCE77DA40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222A220-AA24-4E60-83D6-D32FEB34D8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8C1CADF4-B436-4D97-AC43-2A3006A35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5" y="3564330"/>
            <a:ext cx="6180835" cy="2536581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bg1"/>
                </a:solidFill>
              </a:rPr>
              <a:t>Kementerian Pendidikan, Kebudayaan, Riset, dan Teknologi</a:t>
            </a:r>
          </a:p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>
                <a:solidFill>
                  <a:schemeClr val="bg1"/>
                </a:solidFill>
              </a:rPr>
              <a:t>Lembaga Layanan Pendidikan Tinggi Wilayah X</a:t>
            </a:r>
          </a:p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>
              <a:solidFill>
                <a:schemeClr val="bg1"/>
              </a:solidFill>
            </a:endParaRPr>
          </a:p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bg1"/>
                </a:solidFill>
              </a:rPr>
              <a:t>Jalan Khatib Sulaiman, Kota Padang, Kode Pos 25137, Telepon/Fax : 0751-7056737</a:t>
            </a:r>
          </a:p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bg1"/>
                </a:solidFill>
              </a:rPr>
              <a:t>Laman: http://lldikti10.id/id/ Email: info.lldikti10@kemdikbud.go.id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FD9760A-CA9A-4B5C-8538-F00A0FDD8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055" y="1377348"/>
            <a:ext cx="4134103" cy="4134103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74A0C021-793F-4B70-9A53-E47075280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7120609" y="797789"/>
            <a:ext cx="304800" cy="429768"/>
            <a:chOff x="215328" y="-46937"/>
            <a:chExt cx="304800" cy="2773841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CCD614A-3CCE-4330-AE17-48091179D6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FA8D3B6-899E-4CEE-8857-D269EA71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1554FFB-6C3F-4A0F-94D6-F20F702BD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3B052F2-E5D8-4C45-81D0-03BC8CAB7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5829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A2A2B-74E9-40BD-5001-B0E93145D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JUMLAH JUDUL HIBAH PKM DIDANAI KEMENDIKBUDRISTEK</a:t>
            </a:r>
            <a:endParaRPr lang="id-ID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8573855-0946-4884-8A17-E9758DBAAE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9906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792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 Fill">
            <a:extLst>
              <a:ext uri="{FF2B5EF4-FFF2-40B4-BE49-F238E27FC236}">
                <a16:creationId xmlns:a16="http://schemas.microsoft.com/office/drawing/2014/main" id="{913AE63C-D5B4-45D1-ACFC-648CFFCF9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536E295-EF5B-4BE9-A4CB-D5C581AAA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9EDFE04B-BA3D-4E70-8E8D-3130980E0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9B9AA2D3-5BB5-441E-AE46-54B87F251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FD9760A-CA9A-4B5C-8538-F00A0FDD8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159" y="765766"/>
            <a:ext cx="5315702" cy="5315702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6EED853-76E9-4DEC-897F-0A17947D3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6385" y="841249"/>
            <a:ext cx="5074368" cy="301887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4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Infografis</a:t>
            </a: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Bantuan </a:t>
            </a:r>
            <a:r>
              <a:rPr lang="en-US" sz="4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Organisasi</a:t>
            </a: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Kemahasiswaan (Ormawa) </a:t>
            </a:r>
            <a:b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Tahun 2021-2022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CADF4-B436-4D97-AC43-2A3006A35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384" y="3952172"/>
            <a:ext cx="5074368" cy="222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>
                <a:solidFill>
                  <a:schemeClr val="bg1"/>
                </a:solidFill>
              </a:rPr>
              <a:t>Kementerian Pendidikan, Kebudayaan, Riset, dan Teknologi</a:t>
            </a:r>
          </a:p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>
                <a:solidFill>
                  <a:schemeClr val="bg1"/>
                </a:solidFill>
              </a:rPr>
              <a:t>Lembaga Layanan Pendidikan Tinggi Wilayah X</a:t>
            </a:r>
          </a:p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>
              <a:solidFill>
                <a:schemeClr val="bg1"/>
              </a:solidFill>
            </a:endParaRPr>
          </a:p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>
                <a:solidFill>
                  <a:schemeClr val="bg1"/>
                </a:solidFill>
              </a:rPr>
              <a:t>Jalan Khatib Sulaiman, Kota Padang, Kode Pos 25137, Telepon/Fax : 0751-7056737</a:t>
            </a:r>
          </a:p>
          <a:p>
            <a:pPr indent="-2286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>
                <a:solidFill>
                  <a:schemeClr val="bg1"/>
                </a:solidFill>
              </a:rPr>
              <a:t>Laman: http://lldikti10.id/id/ Email: info.lldikti10@kemdikbud.go.id</a:t>
            </a:r>
          </a:p>
        </p:txBody>
      </p:sp>
    </p:spTree>
    <p:extLst>
      <p:ext uri="{BB962C8B-B14F-4D97-AF65-F5344CB8AC3E}">
        <p14:creationId xmlns:p14="http://schemas.microsoft.com/office/powerpoint/2010/main" val="204515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D8B5CD-6EC8-BD71-BDF5-CE7177EE1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 fontScale="90000"/>
          </a:bodyPr>
          <a:lstStyle/>
          <a:p>
            <a:r>
              <a:rPr lang="en-US" sz="4000" dirty="0"/>
              <a:t>Jumlah Judul Bantuan Ormawa yang </a:t>
            </a:r>
            <a:r>
              <a:rPr lang="en-US" sz="4000" dirty="0" err="1"/>
              <a:t>didanai</a:t>
            </a:r>
            <a:r>
              <a:rPr lang="en-US" sz="4000" dirty="0"/>
              <a:t> Tahun 2021-2022</a:t>
            </a:r>
            <a:endParaRPr lang="id-ID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7150EA-DB38-E701-03ED-78DC44BC6A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672725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0000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227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Infografis Beasiswa Tahun 2009-2022</vt:lpstr>
      <vt:lpstr>Beasiswa PPA &amp; BBM</vt:lpstr>
      <vt:lpstr>Bidikmisi/KIP-Kuliah</vt:lpstr>
      <vt:lpstr>Bantuan UKT/SPP</vt:lpstr>
      <vt:lpstr>Detail</vt:lpstr>
      <vt:lpstr>Infografis Hibah Program Kreativitas Mahasiswa (PKM) Tahun 2013-2022</vt:lpstr>
      <vt:lpstr>JUMLAH JUDUL HIBAH PKM DIDANAI KEMENDIKBUDRISTEK</vt:lpstr>
      <vt:lpstr>Infografis Bantuan Organisasi Kemahasiswaan (Ormawa)  Tahun 2021-2022</vt:lpstr>
      <vt:lpstr>Jumlah Judul Bantuan Ormawa yang didanai Tahun 2021-2022</vt:lpstr>
      <vt:lpstr>Jumlah Besaran Dana Bantuan Ormawa yang didanai Tahun 2021-2022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Infografis Beasiswa LLDIKTI WILAYAH X</dc:title>
  <dc:creator>68</dc:creator>
  <cp:lastModifiedBy>ansta 18</cp:lastModifiedBy>
  <cp:revision>6</cp:revision>
  <dcterms:created xsi:type="dcterms:W3CDTF">2022-02-09T08:51:06Z</dcterms:created>
  <dcterms:modified xsi:type="dcterms:W3CDTF">2023-06-15T07:12:56Z</dcterms:modified>
</cp:coreProperties>
</file>